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9.svg" ContentType="image/svg+xml"/>
  <Override PartName="/ppt/media/image20.svg" ContentType="image/svg+xml"/>
  <Override PartName="/ppt/media/image21.svg" ContentType="image/svg+xml"/>
  <Override PartName="/ppt/media/image7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4630400" cy="18288000"/>
  <p:notesSz cx="18288000" cy="14630400"/>
  <p:embeddedFontLst>
    <p:embeddedFont>
      <p:font typeface="IBM Plex Sans Medium" panose="020B0803050203000203" pitchFamily="34" charset="0"/>
      <p:bold r:id="rId17"/>
    </p:embeddedFont>
    <p:embeddedFont>
      <p:font typeface="IBM Plex Sans Medium" panose="020B0803050203000203" pitchFamily="34" charset="-122"/>
      <p:bold r:id="rId18"/>
    </p:embeddedFont>
    <p:embeddedFont>
      <p:font typeface="IBM Plex Sans Medium" panose="020B0803050203000203" pitchFamily="34" charset="-120"/>
      <p:bold r:id="rId19"/>
    </p:embeddedFont>
    <p:embeddedFont>
      <p:font typeface="Roboto" panose="02000000000000000000" pitchFamily="34" charset="0"/>
      <p:regular r:id="rId20"/>
    </p:embeddedFont>
    <p:embeddedFont>
      <p:font typeface="Roboto" panose="02000000000000000000" pitchFamily="34" charset="-122"/>
      <p:regular r:id="rId21"/>
    </p:embeddedFont>
    <p:embeddedFont>
      <p:font typeface="Roboto" panose="02000000000000000000" pitchFamily="34" charset="-120"/>
      <p:regular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2242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svg"/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notesSlide" Target="../notesSlides/notesSlide4.xml"/><Relationship Id="rId25" Type="http://schemas.openxmlformats.org/officeDocument/2006/relationships/slideLayout" Target="../slideLayouts/slideLayout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32430"/>
            <a:ext cx="14630400" cy="64872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0268545"/>
            <a:ext cx="11862673" cy="17299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800"/>
              </a:lnSpc>
              <a:buNone/>
            </a:pPr>
            <a:r>
              <a:rPr lang="en-US" sz="54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TOP25 RESTAURANTS &amp; TOP25 HOTELS KENYA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1383863" y="12136874"/>
            <a:ext cx="11862673" cy="12973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Your Gateway to Premium Recognition, Bookings &amp; ROI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1383863" y="13953053"/>
            <a:ext cx="11862673" cy="55352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Be Seen. Be Trusted. Be TOP25</a:t>
            </a:r>
            <a:endParaRPr lang="en-US" sz="2700" dirty="0"/>
          </a:p>
        </p:txBody>
      </p:sp>
      <p:pic>
        <p:nvPicPr>
          <p:cNvPr id="6" name="Picture 5" descr="z7558494439290_ea33deb102eb9514c694d06cb802fa4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460" y="16461105"/>
            <a:ext cx="8164195" cy="1242060"/>
          </a:xfrm>
          <a:prstGeom prst="rect">
            <a:avLst/>
          </a:prstGeom>
        </p:spPr>
      </p:pic>
      <p:pic>
        <p:nvPicPr>
          <p:cNvPr id="7" name="Picture 6" descr="z7558494446051_a1ad982cd05ee39eb96dab80d91410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110" y="497205"/>
            <a:ext cx="8297545" cy="2026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61629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7126248"/>
            <a:ext cx="11862673" cy="20543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50"/>
              </a:lnSpc>
              <a:buNone/>
            </a:pPr>
            <a:r>
              <a:rPr lang="en-US" sz="64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Recognition Now Directly Impacts Revenue</a:t>
            </a:r>
            <a:endParaRPr lang="en-US" sz="6450" dirty="0"/>
          </a:p>
        </p:txBody>
      </p:sp>
      <p:sp>
        <p:nvSpPr>
          <p:cNvPr id="4" name="Shape 1"/>
          <p:cNvSpPr/>
          <p:nvPr/>
        </p:nvSpPr>
        <p:spPr>
          <a:xfrm>
            <a:off x="1383863" y="9648825"/>
            <a:ext cx="11862673" cy="3681770"/>
          </a:xfrm>
          <a:prstGeom prst="roundRect">
            <a:avLst>
              <a:gd name="adj" fmla="val 1339"/>
            </a:avLst>
          </a:prstGeom>
          <a:solidFill>
            <a:srgbClr val="484B51"/>
          </a:solidFill>
        </p:spPr>
      </p:sp>
      <p:sp>
        <p:nvSpPr>
          <p:cNvPr id="5" name="Shape 2"/>
          <p:cNvSpPr/>
          <p:nvPr/>
        </p:nvSpPr>
        <p:spPr>
          <a:xfrm>
            <a:off x="1712476" y="9977438"/>
            <a:ext cx="985957" cy="985957"/>
          </a:xfrm>
          <a:prstGeom prst="roundRect">
            <a:avLst>
              <a:gd name="adj" fmla="val 9273311"/>
            </a:avLst>
          </a:prstGeom>
          <a:solidFill>
            <a:srgbClr val="FFBC8F"/>
          </a:solidFill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3581" y="10248543"/>
            <a:ext cx="443627" cy="4436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12476" y="11275576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Fast Evolution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1712476" y="11976378"/>
            <a:ext cx="11205448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Kenya's hospitality scene is evolving rapidly, with digital recognition now directly driving revenue growth.</a:t>
            </a:r>
            <a:endParaRPr lang="en-US" sz="2550" dirty="0"/>
          </a:p>
        </p:txBody>
      </p:sp>
      <p:sp>
        <p:nvSpPr>
          <p:cNvPr id="9" name="Shape 5"/>
          <p:cNvSpPr/>
          <p:nvPr/>
        </p:nvSpPr>
        <p:spPr>
          <a:xfrm>
            <a:off x="1383863" y="13642777"/>
            <a:ext cx="11862673" cy="3681770"/>
          </a:xfrm>
          <a:prstGeom prst="roundRect">
            <a:avLst>
              <a:gd name="adj" fmla="val 1339"/>
            </a:avLst>
          </a:prstGeom>
          <a:solidFill>
            <a:srgbClr val="484B51"/>
          </a:solidFill>
        </p:spPr>
      </p:sp>
      <p:sp>
        <p:nvSpPr>
          <p:cNvPr id="10" name="Shape 6"/>
          <p:cNvSpPr/>
          <p:nvPr/>
        </p:nvSpPr>
        <p:spPr>
          <a:xfrm>
            <a:off x="1712476" y="13971389"/>
            <a:ext cx="985957" cy="985957"/>
          </a:xfrm>
          <a:prstGeom prst="roundRect">
            <a:avLst>
              <a:gd name="adj" fmla="val 9273311"/>
            </a:avLst>
          </a:prstGeom>
          <a:solidFill>
            <a:srgbClr val="FFBC8F"/>
          </a:solidFill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3581" y="14242494"/>
            <a:ext cx="443627" cy="4436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712476" y="15269528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More Than Prestige</a:t>
            </a:r>
            <a:endParaRPr lang="en-US" sz="3200" dirty="0"/>
          </a:p>
        </p:txBody>
      </p:sp>
      <p:sp>
        <p:nvSpPr>
          <p:cNvPr id="13" name="Text 8"/>
          <p:cNvSpPr/>
          <p:nvPr/>
        </p:nvSpPr>
        <p:spPr>
          <a:xfrm>
            <a:off x="1712476" y="15970329"/>
            <a:ext cx="11205448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Being featured means more than prestige—it's proof of trust and quality that converts browsers into bookers and diners into loyal guests.</a:t>
            </a:r>
            <a:endParaRPr lang="en-US" sz="2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1383863" y="1258133"/>
            <a:ext cx="11862673" cy="20543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50"/>
              </a:lnSpc>
              <a:buNone/>
            </a:pPr>
            <a:r>
              <a:rPr lang="en-US" sz="64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Where Recognition Meets Measurable Results</a:t>
            </a:r>
            <a:endParaRPr lang="en-US" sz="6450" dirty="0"/>
          </a:p>
        </p:txBody>
      </p:sp>
      <p:sp>
        <p:nvSpPr>
          <p:cNvPr id="5" name="Text 2"/>
          <p:cNvSpPr/>
          <p:nvPr/>
        </p:nvSpPr>
        <p:spPr>
          <a:xfrm>
            <a:off x="1383863" y="3780711"/>
            <a:ext cx="328613" cy="4107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IBM Plex Sans Light" pitchFamily="34" charset="0"/>
                <a:ea typeface="IBM Plex Sans Light" pitchFamily="34" charset="-122"/>
                <a:cs typeface="IBM Plex Sans Light" pitchFamily="34" charset="-120"/>
              </a:rPr>
              <a:t>01</a:t>
            </a:r>
            <a:endParaRPr lang="en-US" sz="2550" dirty="0"/>
          </a:p>
        </p:txBody>
      </p:sp>
      <p:sp>
        <p:nvSpPr>
          <p:cNvPr id="6" name="Shape 3"/>
          <p:cNvSpPr/>
          <p:nvPr/>
        </p:nvSpPr>
        <p:spPr>
          <a:xfrm>
            <a:off x="1383863" y="4301252"/>
            <a:ext cx="11862673" cy="38100"/>
          </a:xfrm>
          <a:prstGeom prst="rect">
            <a:avLst/>
          </a:prstGeom>
          <a:solidFill>
            <a:srgbClr val="FFBC8F"/>
          </a:solidFill>
        </p:spPr>
      </p:sp>
      <p:sp>
        <p:nvSpPr>
          <p:cNvPr id="7" name="Text 4"/>
          <p:cNvSpPr/>
          <p:nvPr/>
        </p:nvSpPr>
        <p:spPr>
          <a:xfrm>
            <a:off x="1383863" y="4541758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Award System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1383863" y="5242560"/>
            <a:ext cx="11862673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Premium recognition program that positions your property among Kenya's elite hospitality brands.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1383863" y="6826806"/>
            <a:ext cx="328613" cy="4107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IBM Plex Sans Light" pitchFamily="34" charset="0"/>
                <a:ea typeface="IBM Plex Sans Light" pitchFamily="34" charset="-122"/>
                <a:cs typeface="IBM Plex Sans Light" pitchFamily="34" charset="-120"/>
              </a:rPr>
              <a:t>02</a:t>
            </a:r>
            <a:endParaRPr lang="en-US" sz="2550" dirty="0"/>
          </a:p>
        </p:txBody>
      </p:sp>
      <p:sp>
        <p:nvSpPr>
          <p:cNvPr id="10" name="Shape 7"/>
          <p:cNvSpPr/>
          <p:nvPr/>
        </p:nvSpPr>
        <p:spPr>
          <a:xfrm>
            <a:off x="1383863" y="7347347"/>
            <a:ext cx="11862673" cy="38100"/>
          </a:xfrm>
          <a:prstGeom prst="rect">
            <a:avLst/>
          </a:prstGeom>
          <a:solidFill>
            <a:srgbClr val="FFBC8F"/>
          </a:solidFill>
        </p:spPr>
      </p:sp>
      <p:sp>
        <p:nvSpPr>
          <p:cNvPr id="11" name="Text 8"/>
          <p:cNvSpPr/>
          <p:nvPr/>
        </p:nvSpPr>
        <p:spPr>
          <a:xfrm>
            <a:off x="1383863" y="7587853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Digital Promotion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1383863" y="8288655"/>
            <a:ext cx="11862673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Multi-channel digital exposure across curated platforms where travelers actively search for premium experiences.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1383863" y="9872901"/>
            <a:ext cx="328613" cy="4107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IBM Plex Sans Light" pitchFamily="34" charset="0"/>
                <a:ea typeface="IBM Plex Sans Light" pitchFamily="34" charset="-122"/>
                <a:cs typeface="IBM Plex Sans Light" pitchFamily="34" charset="-120"/>
              </a:rPr>
              <a:t>03</a:t>
            </a:r>
            <a:endParaRPr lang="en-US" sz="2550" dirty="0"/>
          </a:p>
        </p:txBody>
      </p:sp>
      <p:sp>
        <p:nvSpPr>
          <p:cNvPr id="14" name="Shape 11"/>
          <p:cNvSpPr/>
          <p:nvPr/>
        </p:nvSpPr>
        <p:spPr>
          <a:xfrm>
            <a:off x="1383863" y="10393442"/>
            <a:ext cx="11862673" cy="38100"/>
          </a:xfrm>
          <a:prstGeom prst="rect">
            <a:avLst/>
          </a:prstGeom>
          <a:solidFill>
            <a:srgbClr val="FFBC8F"/>
          </a:solidFill>
        </p:spPr>
      </p:sp>
      <p:sp>
        <p:nvSpPr>
          <p:cNvPr id="15" name="Text 12"/>
          <p:cNvSpPr/>
          <p:nvPr/>
        </p:nvSpPr>
        <p:spPr>
          <a:xfrm>
            <a:off x="1383863" y="10633948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Curated Storytelling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1383863" y="11334750"/>
            <a:ext cx="11862673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Professional brand narratives that showcase your unique value proposition to the right audience.</a:t>
            </a:r>
            <a:endParaRPr lang="en-US" sz="2550" dirty="0"/>
          </a:p>
        </p:txBody>
      </p:sp>
      <p:sp>
        <p:nvSpPr>
          <p:cNvPr id="17" name="Text 14"/>
          <p:cNvSpPr/>
          <p:nvPr/>
        </p:nvSpPr>
        <p:spPr>
          <a:xfrm>
            <a:off x="1383863" y="12918996"/>
            <a:ext cx="328613" cy="4107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IBM Plex Sans Light" pitchFamily="34" charset="0"/>
                <a:ea typeface="IBM Plex Sans Light" pitchFamily="34" charset="-122"/>
                <a:cs typeface="IBM Plex Sans Light" pitchFamily="34" charset="-120"/>
              </a:rPr>
              <a:t>04</a:t>
            </a:r>
            <a:endParaRPr lang="en-US" sz="2550" dirty="0"/>
          </a:p>
        </p:txBody>
      </p:sp>
      <p:sp>
        <p:nvSpPr>
          <p:cNvPr id="18" name="Shape 15"/>
          <p:cNvSpPr/>
          <p:nvPr/>
        </p:nvSpPr>
        <p:spPr>
          <a:xfrm>
            <a:off x="1383863" y="13439537"/>
            <a:ext cx="11862673" cy="38100"/>
          </a:xfrm>
          <a:prstGeom prst="rect">
            <a:avLst/>
          </a:prstGeom>
          <a:solidFill>
            <a:srgbClr val="FFBC8F"/>
          </a:solidFill>
        </p:spPr>
      </p:sp>
      <p:sp>
        <p:nvSpPr>
          <p:cNvPr id="19" name="Text 16"/>
          <p:cNvSpPr/>
          <p:nvPr/>
        </p:nvSpPr>
        <p:spPr>
          <a:xfrm>
            <a:off x="1383863" y="13680043"/>
            <a:ext cx="4108609" cy="5135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Lasting Visibility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1383863" y="14380845"/>
            <a:ext cx="11862673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Continuous presence among travelers, media, and industry partners throughout the year.</a:t>
            </a:r>
            <a:endParaRPr lang="en-US" sz="2550" dirty="0"/>
          </a:p>
        </p:txBody>
      </p:sp>
      <p:sp>
        <p:nvSpPr>
          <p:cNvPr id="21" name="Text 18"/>
          <p:cNvSpPr/>
          <p:nvPr/>
        </p:nvSpPr>
        <p:spPr>
          <a:xfrm>
            <a:off x="1383863" y="16004143"/>
            <a:ext cx="11862673" cy="10256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50" b="1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Join Kenya's most trusted hospitality ranking network, where recognition meets measurable results.</a:t>
            </a:r>
            <a:endParaRPr lang="en-US" sz="2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50169" y="968335"/>
            <a:ext cx="10304859" cy="9492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7450"/>
              </a:lnSpc>
              <a:buNone/>
            </a:pPr>
            <a:r>
              <a:rPr lang="en-US" sz="59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WHY PARTNER WITH TOP25?</a:t>
            </a:r>
            <a:endParaRPr lang="en-US" sz="5950" dirty="0"/>
          </a:p>
        </p:txBody>
      </p:sp>
      <p:sp>
        <p:nvSpPr>
          <p:cNvPr id="3" name="Shape 1"/>
          <p:cNvSpPr/>
          <p:nvPr>
            <p:custDataLst>
              <p:tags r:id="rId1"/>
            </p:custDataLst>
          </p:nvPr>
        </p:nvSpPr>
        <p:spPr>
          <a:xfrm>
            <a:off x="1350169" y="2906673"/>
            <a:ext cx="11930063" cy="2648783"/>
          </a:xfrm>
          <a:prstGeom prst="roundRect">
            <a:avLst>
              <a:gd name="adj" fmla="val 6904"/>
            </a:avLst>
          </a:prstGeom>
          <a:solidFill>
            <a:srgbClr val="292C32"/>
          </a:solidFill>
        </p:spPr>
      </p:sp>
      <p:sp>
        <p:nvSpPr>
          <p:cNvPr id="4" name="Shape 2"/>
          <p:cNvSpPr/>
          <p:nvPr>
            <p:custDataLst>
              <p:tags r:id="rId2"/>
            </p:custDataLst>
          </p:nvPr>
        </p:nvSpPr>
        <p:spPr>
          <a:xfrm>
            <a:off x="1350169" y="2868573"/>
            <a:ext cx="11930063" cy="152400"/>
          </a:xfrm>
          <a:prstGeom prst="roundRect">
            <a:avLst>
              <a:gd name="adj" fmla="val 29901"/>
            </a:avLst>
          </a:prstGeom>
          <a:solidFill>
            <a:srgbClr val="FFBC8F"/>
          </a:solidFill>
        </p:spPr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6859548" y="2451021"/>
            <a:ext cx="911304" cy="911304"/>
          </a:xfrm>
          <a:prstGeom prst="roundRect">
            <a:avLst>
              <a:gd name="adj" fmla="val 100340"/>
            </a:avLst>
          </a:prstGeom>
          <a:solidFill>
            <a:srgbClr val="FFBC8F"/>
          </a:solidFill>
        </p:spPr>
      </p:sp>
      <p:sp>
        <p:nvSpPr>
          <p:cNvPr id="6" name="Text 4"/>
          <p:cNvSpPr/>
          <p:nvPr>
            <p:custDataLst>
              <p:tags r:id="rId4"/>
            </p:custDataLst>
          </p:nvPr>
        </p:nvSpPr>
        <p:spPr>
          <a:xfrm>
            <a:off x="7132915" y="2678787"/>
            <a:ext cx="364450" cy="4556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1</a:t>
            </a:r>
            <a:endParaRPr lang="en-US" sz="2850" dirty="0"/>
          </a:p>
        </p:txBody>
      </p:sp>
      <p:sp>
        <p:nvSpPr>
          <p:cNvPr id="7" name="Text 5"/>
          <p:cNvSpPr/>
          <p:nvPr>
            <p:custDataLst>
              <p:tags r:id="rId5"/>
            </p:custDataLst>
          </p:nvPr>
        </p:nvSpPr>
        <p:spPr>
          <a:xfrm>
            <a:off x="1691997" y="3666053"/>
            <a:ext cx="3797379" cy="47458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Boost Conversions</a:t>
            </a:r>
            <a:endParaRPr lang="en-US" sz="2950" dirty="0"/>
          </a:p>
        </p:txBody>
      </p:sp>
      <p:sp>
        <p:nvSpPr>
          <p:cNvPr id="8" name="Text 6"/>
          <p:cNvSpPr/>
          <p:nvPr>
            <p:custDataLst>
              <p:tags r:id="rId6"/>
            </p:custDataLst>
          </p:nvPr>
        </p:nvSpPr>
        <p:spPr>
          <a:xfrm>
            <a:off x="1691997" y="4300657"/>
            <a:ext cx="11246406" cy="91297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3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Increase direct bookings and in-property guest spending through trusted recognition.</a:t>
            </a:r>
            <a:endParaRPr lang="en-US" sz="2350" dirty="0"/>
          </a:p>
        </p:txBody>
      </p:sp>
      <p:sp>
        <p:nvSpPr>
          <p:cNvPr id="9" name="Shape 7"/>
          <p:cNvSpPr/>
          <p:nvPr>
            <p:custDataLst>
              <p:tags r:id="rId7"/>
            </p:custDataLst>
          </p:nvPr>
        </p:nvSpPr>
        <p:spPr>
          <a:xfrm>
            <a:off x="1350169" y="6277808"/>
            <a:ext cx="11930063" cy="2192298"/>
          </a:xfrm>
          <a:prstGeom prst="roundRect">
            <a:avLst>
              <a:gd name="adj" fmla="val 8342"/>
            </a:avLst>
          </a:prstGeom>
          <a:solidFill>
            <a:srgbClr val="292C32"/>
          </a:solidFill>
        </p:spPr>
      </p:sp>
      <p:sp>
        <p:nvSpPr>
          <p:cNvPr id="10" name="Shape 8"/>
          <p:cNvSpPr/>
          <p:nvPr>
            <p:custDataLst>
              <p:tags r:id="rId8"/>
            </p:custDataLst>
          </p:nvPr>
        </p:nvSpPr>
        <p:spPr>
          <a:xfrm>
            <a:off x="1350169" y="6239708"/>
            <a:ext cx="11930063" cy="152400"/>
          </a:xfrm>
          <a:prstGeom prst="roundRect">
            <a:avLst>
              <a:gd name="adj" fmla="val 29901"/>
            </a:avLst>
          </a:prstGeom>
          <a:solidFill>
            <a:srgbClr val="FFBC8F"/>
          </a:solidFill>
        </p:spPr>
      </p:sp>
      <p:sp>
        <p:nvSpPr>
          <p:cNvPr id="11" name="Shape 9"/>
          <p:cNvSpPr/>
          <p:nvPr>
            <p:custDataLst>
              <p:tags r:id="rId9"/>
            </p:custDataLst>
          </p:nvPr>
        </p:nvSpPr>
        <p:spPr>
          <a:xfrm>
            <a:off x="6859548" y="5822156"/>
            <a:ext cx="911304" cy="911304"/>
          </a:xfrm>
          <a:prstGeom prst="roundRect">
            <a:avLst>
              <a:gd name="adj" fmla="val 100340"/>
            </a:avLst>
          </a:prstGeom>
          <a:solidFill>
            <a:srgbClr val="FFBC8F"/>
          </a:solidFill>
        </p:spPr>
      </p:sp>
      <p:sp>
        <p:nvSpPr>
          <p:cNvPr id="12" name="Text 10"/>
          <p:cNvSpPr/>
          <p:nvPr>
            <p:custDataLst>
              <p:tags r:id="rId10"/>
            </p:custDataLst>
          </p:nvPr>
        </p:nvSpPr>
        <p:spPr>
          <a:xfrm>
            <a:off x="7132915" y="6049923"/>
            <a:ext cx="364450" cy="4556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2</a:t>
            </a:r>
            <a:endParaRPr lang="en-US" sz="2850" dirty="0"/>
          </a:p>
        </p:txBody>
      </p:sp>
      <p:sp>
        <p:nvSpPr>
          <p:cNvPr id="13" name="Text 11"/>
          <p:cNvSpPr/>
          <p:nvPr>
            <p:custDataLst>
              <p:tags r:id="rId11"/>
            </p:custDataLst>
          </p:nvPr>
        </p:nvSpPr>
        <p:spPr>
          <a:xfrm>
            <a:off x="1691997" y="7037189"/>
            <a:ext cx="3797379" cy="47458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Elevate Positioning</a:t>
            </a:r>
            <a:endParaRPr lang="en-US" sz="2950" dirty="0"/>
          </a:p>
        </p:txBody>
      </p:sp>
      <p:sp>
        <p:nvSpPr>
          <p:cNvPr id="14" name="Text 12"/>
          <p:cNvSpPr/>
          <p:nvPr>
            <p:custDataLst>
              <p:tags r:id="rId12"/>
            </p:custDataLst>
          </p:nvPr>
        </p:nvSpPr>
        <p:spPr>
          <a:xfrm>
            <a:off x="1691997" y="7671792"/>
            <a:ext cx="11246406" cy="4564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3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Strengthen brand prestige and market trust among high-value travelers.</a:t>
            </a:r>
            <a:endParaRPr lang="en-US" sz="2350" dirty="0"/>
          </a:p>
        </p:txBody>
      </p:sp>
      <p:sp>
        <p:nvSpPr>
          <p:cNvPr id="15" name="Shape 13"/>
          <p:cNvSpPr/>
          <p:nvPr>
            <p:custDataLst>
              <p:tags r:id="rId13"/>
            </p:custDataLst>
          </p:nvPr>
        </p:nvSpPr>
        <p:spPr>
          <a:xfrm>
            <a:off x="1350169" y="9192458"/>
            <a:ext cx="11930063" cy="2192298"/>
          </a:xfrm>
          <a:prstGeom prst="roundRect">
            <a:avLst>
              <a:gd name="adj" fmla="val 8342"/>
            </a:avLst>
          </a:prstGeom>
          <a:solidFill>
            <a:srgbClr val="292C32"/>
          </a:solidFill>
        </p:spPr>
      </p:sp>
      <p:sp>
        <p:nvSpPr>
          <p:cNvPr id="16" name="Shape 14"/>
          <p:cNvSpPr/>
          <p:nvPr>
            <p:custDataLst>
              <p:tags r:id="rId14"/>
            </p:custDataLst>
          </p:nvPr>
        </p:nvSpPr>
        <p:spPr>
          <a:xfrm>
            <a:off x="1350169" y="9154358"/>
            <a:ext cx="11930063" cy="152400"/>
          </a:xfrm>
          <a:prstGeom prst="roundRect">
            <a:avLst>
              <a:gd name="adj" fmla="val 29901"/>
            </a:avLst>
          </a:prstGeom>
          <a:solidFill>
            <a:srgbClr val="FFBC8F"/>
          </a:solidFill>
        </p:spPr>
      </p:sp>
      <p:sp>
        <p:nvSpPr>
          <p:cNvPr id="17" name="Shape 15"/>
          <p:cNvSpPr/>
          <p:nvPr>
            <p:custDataLst>
              <p:tags r:id="rId15"/>
            </p:custDataLst>
          </p:nvPr>
        </p:nvSpPr>
        <p:spPr>
          <a:xfrm>
            <a:off x="6859548" y="8736806"/>
            <a:ext cx="911304" cy="911304"/>
          </a:xfrm>
          <a:prstGeom prst="roundRect">
            <a:avLst>
              <a:gd name="adj" fmla="val 100340"/>
            </a:avLst>
          </a:prstGeom>
          <a:solidFill>
            <a:srgbClr val="FFBC8F"/>
          </a:solidFill>
        </p:spPr>
      </p:sp>
      <p:sp>
        <p:nvSpPr>
          <p:cNvPr id="18" name="Text 16"/>
          <p:cNvSpPr/>
          <p:nvPr>
            <p:custDataLst>
              <p:tags r:id="rId16"/>
            </p:custDataLst>
          </p:nvPr>
        </p:nvSpPr>
        <p:spPr>
          <a:xfrm>
            <a:off x="7132915" y="8964573"/>
            <a:ext cx="364450" cy="4556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3</a:t>
            </a:r>
            <a:endParaRPr lang="en-US" sz="2850" dirty="0"/>
          </a:p>
        </p:txBody>
      </p:sp>
      <p:sp>
        <p:nvSpPr>
          <p:cNvPr id="19" name="Text 17"/>
          <p:cNvSpPr/>
          <p:nvPr>
            <p:custDataLst>
              <p:tags r:id="rId17"/>
            </p:custDataLst>
          </p:nvPr>
        </p:nvSpPr>
        <p:spPr>
          <a:xfrm>
            <a:off x="1691997" y="9951839"/>
            <a:ext cx="3797379" cy="47458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Reduce Costs</a:t>
            </a:r>
            <a:endParaRPr lang="en-US" sz="2950" dirty="0"/>
          </a:p>
        </p:txBody>
      </p:sp>
      <p:sp>
        <p:nvSpPr>
          <p:cNvPr id="20" name="Text 18"/>
          <p:cNvSpPr/>
          <p:nvPr>
            <p:custDataLst>
              <p:tags r:id="rId18"/>
            </p:custDataLst>
          </p:nvPr>
        </p:nvSpPr>
        <p:spPr>
          <a:xfrm>
            <a:off x="1691997" y="10586442"/>
            <a:ext cx="11246406" cy="4564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3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Cut PR and agency costs with built-in media value and professional storytelling.</a:t>
            </a:r>
            <a:endParaRPr lang="en-US" sz="2350" dirty="0"/>
          </a:p>
        </p:txBody>
      </p:sp>
      <p:sp>
        <p:nvSpPr>
          <p:cNvPr id="21" name="Shape 19"/>
          <p:cNvSpPr/>
          <p:nvPr>
            <p:custDataLst>
              <p:tags r:id="rId19"/>
            </p:custDataLst>
          </p:nvPr>
        </p:nvSpPr>
        <p:spPr>
          <a:xfrm>
            <a:off x="1350169" y="12107108"/>
            <a:ext cx="11930063" cy="2192298"/>
          </a:xfrm>
          <a:prstGeom prst="roundRect">
            <a:avLst>
              <a:gd name="adj" fmla="val 8342"/>
            </a:avLst>
          </a:prstGeom>
          <a:solidFill>
            <a:srgbClr val="292C32"/>
          </a:solidFill>
        </p:spPr>
      </p:sp>
      <p:sp>
        <p:nvSpPr>
          <p:cNvPr id="22" name="Shape 20"/>
          <p:cNvSpPr/>
          <p:nvPr>
            <p:custDataLst>
              <p:tags r:id="rId20"/>
            </p:custDataLst>
          </p:nvPr>
        </p:nvSpPr>
        <p:spPr>
          <a:xfrm>
            <a:off x="1350169" y="12069008"/>
            <a:ext cx="11930063" cy="152400"/>
          </a:xfrm>
          <a:prstGeom prst="roundRect">
            <a:avLst>
              <a:gd name="adj" fmla="val 29901"/>
            </a:avLst>
          </a:prstGeom>
          <a:solidFill>
            <a:srgbClr val="FFBC8F"/>
          </a:solidFill>
        </p:spPr>
      </p:sp>
      <p:sp>
        <p:nvSpPr>
          <p:cNvPr id="23" name="Shape 21"/>
          <p:cNvSpPr/>
          <p:nvPr>
            <p:custDataLst>
              <p:tags r:id="rId21"/>
            </p:custDataLst>
          </p:nvPr>
        </p:nvSpPr>
        <p:spPr>
          <a:xfrm>
            <a:off x="6859548" y="11651456"/>
            <a:ext cx="911304" cy="911304"/>
          </a:xfrm>
          <a:prstGeom prst="roundRect">
            <a:avLst>
              <a:gd name="adj" fmla="val 100340"/>
            </a:avLst>
          </a:prstGeom>
          <a:solidFill>
            <a:srgbClr val="FFBC8F"/>
          </a:solidFill>
        </p:spPr>
      </p:sp>
      <p:sp>
        <p:nvSpPr>
          <p:cNvPr id="24" name="Text 22"/>
          <p:cNvSpPr/>
          <p:nvPr>
            <p:custDataLst>
              <p:tags r:id="rId22"/>
            </p:custDataLst>
          </p:nvPr>
        </p:nvSpPr>
        <p:spPr>
          <a:xfrm>
            <a:off x="7132915" y="11879223"/>
            <a:ext cx="364450" cy="4556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4</a:t>
            </a:r>
            <a:endParaRPr lang="en-US" sz="2850" dirty="0"/>
          </a:p>
        </p:txBody>
      </p:sp>
      <p:sp>
        <p:nvSpPr>
          <p:cNvPr id="25" name="Text 23"/>
          <p:cNvSpPr/>
          <p:nvPr>
            <p:custDataLst>
              <p:tags r:id="rId23"/>
            </p:custDataLst>
          </p:nvPr>
        </p:nvSpPr>
        <p:spPr>
          <a:xfrm>
            <a:off x="1691997" y="12866489"/>
            <a:ext cx="3797379" cy="47458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Exclusive Access</a:t>
            </a:r>
            <a:endParaRPr lang="en-US" sz="2950" dirty="0"/>
          </a:p>
        </p:txBody>
      </p:sp>
      <p:sp>
        <p:nvSpPr>
          <p:cNvPr id="26" name="Text 24"/>
          <p:cNvSpPr/>
          <p:nvPr>
            <p:custDataLst>
              <p:tags r:id="rId24"/>
            </p:custDataLst>
          </p:nvPr>
        </p:nvSpPr>
        <p:spPr>
          <a:xfrm>
            <a:off x="1691997" y="13501092"/>
            <a:ext cx="11246406" cy="4564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3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Access exclusive collaborations and seasonal campaigns that drive revenue.</a:t>
            </a:r>
            <a:endParaRPr lang="en-US" sz="2350" dirty="0"/>
          </a:p>
        </p:txBody>
      </p:sp>
      <p:sp>
        <p:nvSpPr>
          <p:cNvPr id="27" name="Text 25"/>
          <p:cNvSpPr/>
          <p:nvPr/>
        </p:nvSpPr>
        <p:spPr>
          <a:xfrm>
            <a:off x="1350169" y="14699456"/>
            <a:ext cx="11930063" cy="262008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300"/>
              </a:lnSpc>
              <a:buNone/>
            </a:pPr>
            <a:r>
              <a:rPr lang="en-US" sz="8250" dirty="0">
                <a:solidFill>
                  <a:srgbClr val="FFBC8F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Be Seen. Be Trusted. Be TOP25</a:t>
            </a:r>
            <a:endParaRPr lang="en-US" sz="8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1383863" y="4283631"/>
            <a:ext cx="8649653" cy="1081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0"/>
              </a:lnSpc>
              <a:buNone/>
            </a:pPr>
            <a:r>
              <a:rPr lang="en-US" sz="68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PACKAGE OPTIONS</a:t>
            </a:r>
            <a:endParaRPr lang="en-US" sz="6800" dirty="0"/>
          </a:p>
        </p:txBody>
      </p:sp>
      <p:sp>
        <p:nvSpPr>
          <p:cNvPr id="5" name="Shape 2"/>
          <p:cNvSpPr/>
          <p:nvPr/>
        </p:nvSpPr>
        <p:spPr>
          <a:xfrm>
            <a:off x="1383863" y="5883712"/>
            <a:ext cx="11862673" cy="3887391"/>
          </a:xfrm>
          <a:prstGeom prst="roundRect">
            <a:avLst>
              <a:gd name="adj" fmla="val 1335"/>
            </a:avLst>
          </a:prstGeom>
          <a:solidFill>
            <a:srgbClr val="FFBC8F"/>
          </a:solidFill>
        </p:spPr>
      </p:sp>
      <p:sp>
        <p:nvSpPr>
          <p:cNvPr id="6" name="Text 3"/>
          <p:cNvSpPr/>
          <p:nvPr/>
        </p:nvSpPr>
        <p:spPr>
          <a:xfrm>
            <a:off x="1729740" y="6229588"/>
            <a:ext cx="5413415" cy="6486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TOP25 HOTELS KENYA</a:t>
            </a:r>
            <a:endParaRPr lang="en-US" sz="4050" dirty="0"/>
          </a:p>
        </p:txBody>
      </p:sp>
      <p:sp>
        <p:nvSpPr>
          <p:cNvPr id="7" name="Text 4"/>
          <p:cNvSpPr/>
          <p:nvPr/>
        </p:nvSpPr>
        <p:spPr>
          <a:xfrm>
            <a:off x="1729740" y="7016591"/>
            <a:ext cx="7561183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Premium Recognition with Proven ROI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1729740" y="7764661"/>
            <a:ext cx="11170920" cy="16605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Comprehensive visibility across TOP25Hotels.com and curated digital channels. Position your property among Kenya's elite accommodations and drive measurable booking growth.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1383863" y="10116979"/>
            <a:ext cx="11862673" cy="3887391"/>
          </a:xfrm>
          <a:prstGeom prst="roundRect">
            <a:avLst>
              <a:gd name="adj" fmla="val 1335"/>
            </a:avLst>
          </a:prstGeom>
          <a:solidFill>
            <a:srgbClr val="FFBC8F"/>
          </a:solidFill>
        </p:spPr>
      </p:sp>
      <p:sp>
        <p:nvSpPr>
          <p:cNvPr id="10" name="Text 7"/>
          <p:cNvSpPr/>
          <p:nvPr/>
        </p:nvSpPr>
        <p:spPr>
          <a:xfrm>
            <a:off x="1729740" y="10462855"/>
            <a:ext cx="5824418" cy="6486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TOP25 COMBI PACKAGE</a:t>
            </a:r>
            <a:endParaRPr lang="en-US" sz="4050" dirty="0"/>
          </a:p>
        </p:txBody>
      </p:sp>
      <p:sp>
        <p:nvSpPr>
          <p:cNvPr id="11" name="Text 8"/>
          <p:cNvSpPr/>
          <p:nvPr/>
        </p:nvSpPr>
        <p:spPr>
          <a:xfrm>
            <a:off x="1729740" y="11249858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Hotel + Restaurant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1729740" y="11997928"/>
            <a:ext cx="11170920" cy="16605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Complete digital marketing advantage that captures the full guest journey from booking to dining. Premium positioning for hospitality leaders.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1383863" y="3757017"/>
            <a:ext cx="9023271" cy="1081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0"/>
              </a:lnSpc>
              <a:buNone/>
            </a:pPr>
            <a:r>
              <a:rPr lang="en-US" sz="68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TOP25 HOTELS KENYA</a:t>
            </a:r>
            <a:endParaRPr lang="en-US" sz="6800" dirty="0"/>
          </a:p>
        </p:txBody>
      </p:sp>
      <p:sp>
        <p:nvSpPr>
          <p:cNvPr id="5" name="Text 2"/>
          <p:cNvSpPr/>
          <p:nvPr/>
        </p:nvSpPr>
        <p:spPr>
          <a:xfrm>
            <a:off x="1383863" y="4976574"/>
            <a:ext cx="11862673" cy="17299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800"/>
              </a:lnSpc>
              <a:buNone/>
            </a:pPr>
            <a:r>
              <a:rPr lang="en-US" sz="54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Premium Recognition with Proven ROI</a:t>
            </a:r>
            <a:endParaRPr lang="en-US" sz="5400" dirty="0"/>
          </a:p>
        </p:txBody>
      </p:sp>
      <p:sp>
        <p:nvSpPr>
          <p:cNvPr id="6" name="Shape 3"/>
          <p:cNvSpPr/>
          <p:nvPr/>
        </p:nvSpPr>
        <p:spPr>
          <a:xfrm>
            <a:off x="1383863" y="7225427"/>
            <a:ext cx="778431" cy="778431"/>
          </a:xfrm>
          <a:prstGeom prst="roundRect">
            <a:avLst>
              <a:gd name="adj" fmla="val 6667"/>
            </a:avLst>
          </a:prstGeom>
          <a:solidFill>
            <a:srgbClr val="484B51"/>
          </a:solidFill>
        </p:spPr>
      </p:sp>
      <p:sp>
        <p:nvSpPr>
          <p:cNvPr id="7" name="Text 4"/>
          <p:cNvSpPr/>
          <p:nvPr/>
        </p:nvSpPr>
        <p:spPr>
          <a:xfrm>
            <a:off x="2508171" y="7344251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Commercial Value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2508171" y="8092321"/>
            <a:ext cx="10738366" cy="11070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Increase direct booking conversion through trusted recognition that travelers actively seek.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1383863" y="9891236"/>
            <a:ext cx="778431" cy="778431"/>
          </a:xfrm>
          <a:prstGeom prst="roundRect">
            <a:avLst>
              <a:gd name="adj" fmla="val 6667"/>
            </a:avLst>
          </a:prstGeom>
          <a:solidFill>
            <a:srgbClr val="484B51"/>
          </a:solidFill>
        </p:spPr>
      </p:sp>
      <p:sp>
        <p:nvSpPr>
          <p:cNvPr id="10" name="Text 7"/>
          <p:cNvSpPr/>
          <p:nvPr/>
        </p:nvSpPr>
        <p:spPr>
          <a:xfrm>
            <a:off x="2508171" y="10010061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Close More Deals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2508171" y="10758130"/>
            <a:ext cx="10738366" cy="11070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Win more corporate, group, and travel trade bookings with proven credibility.</a:t>
            </a:r>
            <a:endParaRPr lang="en-US" sz="2700" dirty="0"/>
          </a:p>
        </p:txBody>
      </p:sp>
      <p:sp>
        <p:nvSpPr>
          <p:cNvPr id="12" name="Shape 9"/>
          <p:cNvSpPr/>
          <p:nvPr/>
        </p:nvSpPr>
        <p:spPr>
          <a:xfrm>
            <a:off x="1383863" y="12557046"/>
            <a:ext cx="778431" cy="778431"/>
          </a:xfrm>
          <a:prstGeom prst="roundRect">
            <a:avLst>
              <a:gd name="adj" fmla="val 6667"/>
            </a:avLst>
          </a:prstGeom>
          <a:solidFill>
            <a:srgbClr val="484B51"/>
          </a:solidFill>
        </p:spPr>
      </p:sp>
      <p:sp>
        <p:nvSpPr>
          <p:cNvPr id="13" name="Text 10"/>
          <p:cNvSpPr/>
          <p:nvPr/>
        </p:nvSpPr>
        <p:spPr>
          <a:xfrm>
            <a:off x="2508171" y="12675870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Premium Positioning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2508171" y="13423940"/>
            <a:ext cx="10738366" cy="11070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Support premium positioning and reduce reliance on discounts to maintain brand equity.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83863" y="2056209"/>
            <a:ext cx="11862673" cy="21624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8500"/>
              </a:lnSpc>
              <a:buNone/>
            </a:pPr>
            <a:r>
              <a:rPr lang="en-US" sz="68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Marketing Value &amp; Cost Savings</a:t>
            </a:r>
            <a:endParaRPr lang="en-US" sz="6800" dirty="0"/>
          </a:p>
        </p:txBody>
      </p:sp>
      <p:sp>
        <p:nvSpPr>
          <p:cNvPr id="3" name="Text 1"/>
          <p:cNvSpPr/>
          <p:nvPr/>
        </p:nvSpPr>
        <p:spPr>
          <a:xfrm>
            <a:off x="1383863" y="5083373"/>
            <a:ext cx="5189815" cy="6486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Marketing &amp; Visibility</a:t>
            </a:r>
            <a:endParaRPr lang="en-US" sz="4050" dirty="0"/>
          </a:p>
        </p:txBody>
      </p:sp>
      <p:sp>
        <p:nvSpPr>
          <p:cNvPr id="4" name="Text 2"/>
          <p:cNvSpPr/>
          <p:nvPr/>
        </p:nvSpPr>
        <p:spPr>
          <a:xfrm>
            <a:off x="1383863" y="6077903"/>
            <a:ext cx="5509260" cy="46703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Professionally written hotel story featured on TOP25Hotels.com</a:t>
            </a:r>
            <a:endParaRPr lang="en-US" sz="2700" dirty="0"/>
          </a:p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Continuous curated visibility via TOP25 content, partners, and press</a:t>
            </a:r>
            <a:endParaRPr lang="en-US" sz="2700" dirty="0"/>
          </a:p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Reduces dependency on external PR and agency support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383863" y="11094125"/>
            <a:ext cx="5189815" cy="6486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Sales Enablement</a:t>
            </a:r>
            <a:endParaRPr lang="en-US" sz="4050" dirty="0"/>
          </a:p>
        </p:txBody>
      </p:sp>
      <p:sp>
        <p:nvSpPr>
          <p:cNvPr id="6" name="Text 4"/>
          <p:cNvSpPr/>
          <p:nvPr/>
        </p:nvSpPr>
        <p:spPr>
          <a:xfrm>
            <a:off x="1383863" y="12088654"/>
            <a:ext cx="5509260" cy="34422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Leverage TOP25 status in decks, proposals, and presentations</a:t>
            </a:r>
            <a:endParaRPr lang="en-US" sz="2700" dirty="0"/>
          </a:p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Strengthen credibility for international and first-time guests</a:t>
            </a:r>
            <a:endParaRPr lang="en-US" sz="27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4897" y="5126712"/>
            <a:ext cx="5509260" cy="55092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44897" y="11025188"/>
            <a:ext cx="5509260" cy="12973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Guest Quality &amp; Retention</a:t>
            </a:r>
            <a:endParaRPr lang="en-US" sz="4050" dirty="0"/>
          </a:p>
        </p:txBody>
      </p:sp>
      <p:sp>
        <p:nvSpPr>
          <p:cNvPr id="9" name="Text 6"/>
          <p:cNvSpPr/>
          <p:nvPr/>
        </p:nvSpPr>
        <p:spPr>
          <a:xfrm>
            <a:off x="7744897" y="12668369"/>
            <a:ext cx="5509260" cy="344221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Clear category positioning (Luxury, Resort, Beach, Safari, Camp)</a:t>
            </a:r>
            <a:endParaRPr lang="en-US" sz="2700" dirty="0"/>
          </a:p>
          <a:p>
            <a:pPr marL="342900" indent="-342900" algn="l">
              <a:lnSpc>
                <a:spcPts val="4350"/>
              </a:lnSpc>
              <a:buSzPct val="100000"/>
              <a:buChar char="•"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Attract the right guests, boost satisfaction, encourage repeat visits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63782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60646" y="7341989"/>
            <a:ext cx="8504396" cy="10629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350"/>
              </a:lnSpc>
              <a:buNone/>
            </a:pPr>
            <a:r>
              <a:rPr lang="en-US" sz="66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Priority Access</a:t>
            </a:r>
            <a:endParaRPr lang="en-US" sz="6650" dirty="0"/>
          </a:p>
        </p:txBody>
      </p:sp>
      <p:sp>
        <p:nvSpPr>
          <p:cNvPr id="4" name="Shape 1"/>
          <p:cNvSpPr/>
          <p:nvPr/>
        </p:nvSpPr>
        <p:spPr>
          <a:xfrm>
            <a:off x="1360646" y="8906589"/>
            <a:ext cx="11909108" cy="2582942"/>
          </a:xfrm>
          <a:prstGeom prst="roundRect">
            <a:avLst>
              <a:gd name="adj" fmla="val 1976"/>
            </a:avLst>
          </a:prstGeom>
          <a:solidFill>
            <a:srgbClr val="292C32"/>
          </a:solidFill>
          <a:ln w="45720">
            <a:solidFill>
              <a:srgbClr val="61646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746528" y="9292471"/>
            <a:ext cx="4498419" cy="5313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Early Campaign Access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1746528" y="10024467"/>
            <a:ext cx="11137344" cy="10791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First inclusion in TOP25 campaigns and collaborations before general release.</a:t>
            </a:r>
            <a:endParaRPr lang="en-US" sz="2650" dirty="0"/>
          </a:p>
        </p:txBody>
      </p:sp>
      <p:sp>
        <p:nvSpPr>
          <p:cNvPr id="7" name="Shape 4"/>
          <p:cNvSpPr/>
          <p:nvPr/>
        </p:nvSpPr>
        <p:spPr>
          <a:xfrm>
            <a:off x="1360646" y="11823978"/>
            <a:ext cx="11909108" cy="2582942"/>
          </a:xfrm>
          <a:prstGeom prst="roundRect">
            <a:avLst>
              <a:gd name="adj" fmla="val 1976"/>
            </a:avLst>
          </a:prstGeom>
          <a:solidFill>
            <a:srgbClr val="292C32"/>
          </a:solidFill>
          <a:ln w="45720">
            <a:solidFill>
              <a:srgbClr val="61646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46528" y="12209859"/>
            <a:ext cx="5130165" cy="5313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Experiential Opportunities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1746528" y="12941856"/>
            <a:ext cx="11137344" cy="10791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Priority access to experiential and seasonal revenue opportunities throughout the year.</a:t>
            </a:r>
            <a:endParaRPr lang="en-US" sz="2650" dirty="0"/>
          </a:p>
        </p:txBody>
      </p:sp>
      <p:sp>
        <p:nvSpPr>
          <p:cNvPr id="10" name="Shape 7"/>
          <p:cNvSpPr/>
          <p:nvPr/>
        </p:nvSpPr>
        <p:spPr>
          <a:xfrm>
            <a:off x="1360646" y="14741366"/>
            <a:ext cx="11909108" cy="2582942"/>
          </a:xfrm>
          <a:prstGeom prst="roundRect">
            <a:avLst>
              <a:gd name="adj" fmla="val 1976"/>
            </a:avLst>
          </a:prstGeom>
          <a:solidFill>
            <a:srgbClr val="292C32"/>
          </a:solidFill>
          <a:ln w="45720">
            <a:solidFill>
              <a:srgbClr val="61646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46528" y="15127248"/>
            <a:ext cx="4252198" cy="5313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Measurable Growth</a:t>
            </a:r>
            <a:endParaRPr lang="en-US" sz="3300" dirty="0"/>
          </a:p>
        </p:txBody>
      </p:sp>
      <p:sp>
        <p:nvSpPr>
          <p:cNvPr id="12" name="Text 9"/>
          <p:cNvSpPr/>
          <p:nvPr/>
        </p:nvSpPr>
        <p:spPr>
          <a:xfrm>
            <a:off x="1746528" y="15859244"/>
            <a:ext cx="11137344" cy="10791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Recognition that drives measurable business growth through strategic positioning.</a:t>
            </a:r>
            <a:endParaRPr lang="en-US" sz="2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1383863" y="1457444"/>
            <a:ext cx="9708237" cy="1081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0"/>
              </a:lnSpc>
              <a:buNone/>
            </a:pPr>
            <a:r>
              <a:rPr lang="en-US" sz="68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TOP25 COMBI PACKAGE</a:t>
            </a:r>
            <a:endParaRPr lang="en-US" sz="6800" dirty="0"/>
          </a:p>
        </p:txBody>
      </p:sp>
      <p:sp>
        <p:nvSpPr>
          <p:cNvPr id="5" name="Text 2"/>
          <p:cNvSpPr/>
          <p:nvPr/>
        </p:nvSpPr>
        <p:spPr>
          <a:xfrm>
            <a:off x="1383863" y="2677001"/>
            <a:ext cx="6919674" cy="86498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6800"/>
              </a:lnSpc>
              <a:buNone/>
            </a:pPr>
            <a:r>
              <a:rPr lang="en-US" sz="54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Hotel + Restaurant</a:t>
            </a:r>
            <a:endParaRPr lang="en-US" sz="5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863" y="4060865"/>
            <a:ext cx="1729859" cy="31003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59599" y="4406741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Complete Experience</a:t>
            </a:r>
            <a:endParaRPr lang="en-US" sz="3400" dirty="0"/>
          </a:p>
        </p:txBody>
      </p:sp>
      <p:sp>
        <p:nvSpPr>
          <p:cNvPr id="8" name="Text 4"/>
          <p:cNvSpPr/>
          <p:nvPr/>
        </p:nvSpPr>
        <p:spPr>
          <a:xfrm>
            <a:off x="3459599" y="5154811"/>
            <a:ext cx="9786938" cy="16605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Guests want a complete experience, not just a great stay. Combines TOP25 Hotels + TOP25 Restaurants to position your property as a true destination.</a:t>
            </a:r>
            <a:endParaRPr lang="en-US" sz="2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863" y="7161252"/>
            <a:ext cx="1729859" cy="25468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459599" y="7507129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Full Guest Journey</a:t>
            </a:r>
            <a:endParaRPr lang="en-US" sz="3400" dirty="0"/>
          </a:p>
        </p:txBody>
      </p:sp>
      <p:sp>
        <p:nvSpPr>
          <p:cNvPr id="11" name="Text 6"/>
          <p:cNvSpPr/>
          <p:nvPr/>
        </p:nvSpPr>
        <p:spPr>
          <a:xfrm>
            <a:off x="3459599" y="8255198"/>
            <a:ext cx="9786938" cy="11070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Captures the full guest journey from booking to dining, increasing spend, loyalty, and satisfaction.</a:t>
            </a:r>
            <a:endParaRPr lang="en-US" sz="27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863" y="9708118"/>
            <a:ext cx="1729859" cy="254686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459599" y="10053995"/>
            <a:ext cx="4324826" cy="5405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Unified Marketing</a:t>
            </a:r>
            <a:endParaRPr lang="en-US" sz="3400" dirty="0"/>
          </a:p>
        </p:txBody>
      </p:sp>
      <p:sp>
        <p:nvSpPr>
          <p:cNvPr id="14" name="Text 8"/>
          <p:cNvSpPr/>
          <p:nvPr/>
        </p:nvSpPr>
        <p:spPr>
          <a:xfrm>
            <a:off x="3459599" y="10802064"/>
            <a:ext cx="9786938" cy="11070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Reduces marketing costs through shared storytelling and unified digital exposure across both platforms.</a:t>
            </a:r>
            <a:endParaRPr lang="en-US" sz="2700" dirty="0"/>
          </a:p>
        </p:txBody>
      </p:sp>
      <p:sp>
        <p:nvSpPr>
          <p:cNvPr id="15" name="Text 9"/>
          <p:cNvSpPr/>
          <p:nvPr/>
        </p:nvSpPr>
        <p:spPr>
          <a:xfrm>
            <a:off x="1383863" y="12773858"/>
            <a:ext cx="11862673" cy="29841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700"/>
              </a:lnSpc>
              <a:buNone/>
            </a:pPr>
            <a:r>
              <a:rPr lang="en-US" sz="9350" dirty="0">
                <a:solidFill>
                  <a:srgbClr val="FFBC8F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The Complete Digital Marketing Advantage</a:t>
            </a:r>
            <a:endParaRPr lang="en-US" sz="9350" dirty="0"/>
          </a:p>
        </p:txBody>
      </p:sp>
      <p:sp>
        <p:nvSpPr>
          <p:cNvPr id="16" name="Text 10"/>
          <p:cNvSpPr/>
          <p:nvPr/>
        </p:nvSpPr>
        <p:spPr>
          <a:xfrm>
            <a:off x="1383863" y="16276915"/>
            <a:ext cx="11862673" cy="55352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2700" b="1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Premium | Limited | Exclusive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92C32">
              <a:alpha val="80000"/>
            </a:srgbClr>
          </a:solidFill>
        </p:spPr>
      </p:sp>
      <p:sp>
        <p:nvSpPr>
          <p:cNvPr id="4" name="Text 1"/>
          <p:cNvSpPr/>
          <p:nvPr/>
        </p:nvSpPr>
        <p:spPr>
          <a:xfrm>
            <a:off x="1298377" y="1033939"/>
            <a:ext cx="9043630" cy="6592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Revenue Impact &amp; Why TOP25 Works</a:t>
            </a:r>
            <a:endParaRPr lang="en-US" sz="4150" dirty="0"/>
          </a:p>
        </p:txBody>
      </p:sp>
      <p:sp>
        <p:nvSpPr>
          <p:cNvPr id="5" name="Shape 2"/>
          <p:cNvSpPr/>
          <p:nvPr/>
        </p:nvSpPr>
        <p:spPr>
          <a:xfrm>
            <a:off x="1298377" y="1886188"/>
            <a:ext cx="12033647" cy="2178606"/>
          </a:xfrm>
          <a:prstGeom prst="roundRect">
            <a:avLst>
              <a:gd name="adj" fmla="val 1453"/>
            </a:avLst>
          </a:prstGeom>
          <a:solidFill>
            <a:srgbClr val="484B51"/>
          </a:solidFill>
        </p:spPr>
      </p:sp>
      <p:sp>
        <p:nvSpPr>
          <p:cNvPr id="6" name="Shape 3"/>
          <p:cNvSpPr/>
          <p:nvPr/>
        </p:nvSpPr>
        <p:spPr>
          <a:xfrm>
            <a:off x="1509355" y="2097167"/>
            <a:ext cx="632936" cy="632936"/>
          </a:xfrm>
          <a:prstGeom prst="roundRect">
            <a:avLst>
              <a:gd name="adj" fmla="val 14445514"/>
            </a:avLst>
          </a:prstGeom>
          <a:solidFill>
            <a:srgbClr val="FFBC8F"/>
          </a:solidFill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3425" y="2271236"/>
            <a:ext cx="284798" cy="2847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09355" y="2858691"/>
            <a:ext cx="2922865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Instant Revenue Impact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1509355" y="3265408"/>
            <a:ext cx="11611689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Increase guest spend per stay through guided dining experiences</a:t>
            </a:r>
            <a:endParaRPr lang="en-US" sz="16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Capture more in-house dining revenue and retain guest spend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1298377" y="4193381"/>
            <a:ext cx="12033647" cy="2178606"/>
          </a:xfrm>
          <a:prstGeom prst="roundRect">
            <a:avLst>
              <a:gd name="adj" fmla="val 1453"/>
            </a:avLst>
          </a:prstGeom>
          <a:solidFill>
            <a:srgbClr val="484B51"/>
          </a:solidFill>
        </p:spPr>
      </p:sp>
      <p:sp>
        <p:nvSpPr>
          <p:cNvPr id="11" name="Shape 7"/>
          <p:cNvSpPr/>
          <p:nvPr/>
        </p:nvSpPr>
        <p:spPr>
          <a:xfrm>
            <a:off x="1509355" y="4404360"/>
            <a:ext cx="632936" cy="632936"/>
          </a:xfrm>
          <a:prstGeom prst="roundRect">
            <a:avLst>
              <a:gd name="adj" fmla="val 14445514"/>
            </a:avLst>
          </a:prstGeom>
          <a:solidFill>
            <a:srgbClr val="FFBC8F"/>
          </a:solidFill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3425" y="4578429"/>
            <a:ext cx="284798" cy="28479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09355" y="5165884"/>
            <a:ext cx="3224332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Stronger F&amp;B Performance</a:t>
            </a:r>
            <a:endParaRPr lang="en-US" sz="2050" dirty="0"/>
          </a:p>
        </p:txBody>
      </p:sp>
      <p:sp>
        <p:nvSpPr>
          <p:cNvPr id="14" name="Text 9"/>
          <p:cNvSpPr/>
          <p:nvPr/>
        </p:nvSpPr>
        <p:spPr>
          <a:xfrm>
            <a:off x="1509355" y="5572601"/>
            <a:ext cx="11611689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Drives reservations and average spend</a:t>
            </a:r>
            <a:endParaRPr lang="en-US" sz="16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Encourages higher occupancy during weekends and special occasions</a:t>
            </a:r>
            <a:endParaRPr lang="en-US" sz="1650" dirty="0"/>
          </a:p>
        </p:txBody>
      </p:sp>
      <p:sp>
        <p:nvSpPr>
          <p:cNvPr id="15" name="Shape 10"/>
          <p:cNvSpPr/>
          <p:nvPr/>
        </p:nvSpPr>
        <p:spPr>
          <a:xfrm>
            <a:off x="1298377" y="6500574"/>
            <a:ext cx="12033647" cy="2178606"/>
          </a:xfrm>
          <a:prstGeom prst="roundRect">
            <a:avLst>
              <a:gd name="adj" fmla="val 1453"/>
            </a:avLst>
          </a:prstGeom>
          <a:solidFill>
            <a:srgbClr val="484B51"/>
          </a:solidFill>
        </p:spPr>
      </p:sp>
      <p:sp>
        <p:nvSpPr>
          <p:cNvPr id="16" name="Shape 11"/>
          <p:cNvSpPr/>
          <p:nvPr/>
        </p:nvSpPr>
        <p:spPr>
          <a:xfrm>
            <a:off x="1509355" y="6711553"/>
            <a:ext cx="632936" cy="632936"/>
          </a:xfrm>
          <a:prstGeom prst="roundRect">
            <a:avLst>
              <a:gd name="adj" fmla="val 14445514"/>
            </a:avLst>
          </a:prstGeom>
          <a:solidFill>
            <a:srgbClr val="FFBC8F"/>
          </a:solidFill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3425" y="6885622"/>
            <a:ext cx="284798" cy="2847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09355" y="7473077"/>
            <a:ext cx="3437453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Longer Stays &amp; Repeat Visits</a:t>
            </a:r>
            <a:endParaRPr lang="en-US" sz="2050" dirty="0"/>
          </a:p>
        </p:txBody>
      </p:sp>
      <p:sp>
        <p:nvSpPr>
          <p:cNvPr id="19" name="Text 13"/>
          <p:cNvSpPr/>
          <p:nvPr/>
        </p:nvSpPr>
        <p:spPr>
          <a:xfrm>
            <a:off x="1509355" y="7879794"/>
            <a:ext cx="11611689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"Stay + Dine" positioning creates a full-experience journey</a:t>
            </a:r>
            <a:endParaRPr lang="en-US" sz="16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Guests stay longer and return for culinary experiences</a:t>
            </a:r>
            <a:endParaRPr lang="en-US" sz="1650" dirty="0"/>
          </a:p>
        </p:txBody>
      </p:sp>
      <p:sp>
        <p:nvSpPr>
          <p:cNvPr id="20" name="Text 14"/>
          <p:cNvSpPr/>
          <p:nvPr/>
        </p:nvSpPr>
        <p:spPr>
          <a:xfrm>
            <a:off x="1298377" y="8872180"/>
            <a:ext cx="3164919" cy="39552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Why TOP25 Works</a:t>
            </a:r>
            <a:endParaRPr lang="en-US" sz="2450" dirty="0"/>
          </a:p>
        </p:txBody>
      </p:sp>
      <p:sp>
        <p:nvSpPr>
          <p:cNvPr id="21" name="Shape 15"/>
          <p:cNvSpPr/>
          <p:nvPr/>
        </p:nvSpPr>
        <p:spPr>
          <a:xfrm>
            <a:off x="1298377" y="9572744"/>
            <a:ext cx="105489" cy="105489"/>
          </a:xfrm>
          <a:prstGeom prst="roundRect">
            <a:avLst>
              <a:gd name="adj" fmla="val 433410"/>
            </a:avLst>
          </a:prstGeom>
          <a:solidFill>
            <a:srgbClr val="FFBC8F"/>
          </a:solidFill>
        </p:spPr>
      </p:sp>
      <p:sp>
        <p:nvSpPr>
          <p:cNvPr id="22" name="Text 16"/>
          <p:cNvSpPr/>
          <p:nvPr/>
        </p:nvSpPr>
        <p:spPr>
          <a:xfrm>
            <a:off x="1532453" y="9460706"/>
            <a:ext cx="2637473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Measured ROI</a:t>
            </a:r>
            <a:endParaRPr lang="en-US" sz="2050" dirty="0"/>
          </a:p>
        </p:txBody>
      </p:sp>
      <p:sp>
        <p:nvSpPr>
          <p:cNvPr id="23" name="Text 17"/>
          <p:cNvSpPr/>
          <p:nvPr/>
        </p:nvSpPr>
        <p:spPr>
          <a:xfrm>
            <a:off x="1532453" y="9867424"/>
            <a:ext cx="11799570" cy="2717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Trackable impact on bookings, guest spend, and brand equity throughout the year.</a:t>
            </a:r>
            <a:endParaRPr lang="en-US" sz="1650" dirty="0"/>
          </a:p>
        </p:txBody>
      </p:sp>
      <p:sp>
        <p:nvSpPr>
          <p:cNvPr id="24" name="Shape 18"/>
          <p:cNvSpPr/>
          <p:nvPr/>
        </p:nvSpPr>
        <p:spPr>
          <a:xfrm>
            <a:off x="1298377" y="10508456"/>
            <a:ext cx="105489" cy="105489"/>
          </a:xfrm>
          <a:prstGeom prst="roundRect">
            <a:avLst>
              <a:gd name="adj" fmla="val 433410"/>
            </a:avLst>
          </a:prstGeom>
          <a:solidFill>
            <a:srgbClr val="FFBC8F"/>
          </a:solidFill>
        </p:spPr>
      </p:sp>
      <p:sp>
        <p:nvSpPr>
          <p:cNvPr id="25" name="Text 19"/>
          <p:cNvSpPr/>
          <p:nvPr/>
        </p:nvSpPr>
        <p:spPr>
          <a:xfrm>
            <a:off x="1532453" y="10396418"/>
            <a:ext cx="2637473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Sustained Prestige</a:t>
            </a:r>
            <a:endParaRPr lang="en-US" sz="2050" dirty="0"/>
          </a:p>
        </p:txBody>
      </p:sp>
      <p:sp>
        <p:nvSpPr>
          <p:cNvPr id="26" name="Text 20"/>
          <p:cNvSpPr/>
          <p:nvPr/>
        </p:nvSpPr>
        <p:spPr>
          <a:xfrm>
            <a:off x="1532453" y="10803136"/>
            <a:ext cx="11799570" cy="2717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Recognition that lasts all year, not just a single event or campaign.</a:t>
            </a:r>
            <a:endParaRPr lang="en-US" sz="1650" dirty="0"/>
          </a:p>
        </p:txBody>
      </p:sp>
      <p:sp>
        <p:nvSpPr>
          <p:cNvPr id="27" name="Shape 21"/>
          <p:cNvSpPr/>
          <p:nvPr/>
        </p:nvSpPr>
        <p:spPr>
          <a:xfrm>
            <a:off x="1298377" y="11444168"/>
            <a:ext cx="105489" cy="105489"/>
          </a:xfrm>
          <a:prstGeom prst="roundRect">
            <a:avLst>
              <a:gd name="adj" fmla="val 433410"/>
            </a:avLst>
          </a:prstGeom>
          <a:solidFill>
            <a:srgbClr val="FFBC8F"/>
          </a:solidFill>
        </p:spPr>
      </p:sp>
      <p:sp>
        <p:nvSpPr>
          <p:cNvPr id="28" name="Text 22"/>
          <p:cNvSpPr/>
          <p:nvPr/>
        </p:nvSpPr>
        <p:spPr>
          <a:xfrm>
            <a:off x="1532453" y="11332131"/>
            <a:ext cx="2637473" cy="3295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4D4D1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Smart Scalability</a:t>
            </a:r>
            <a:endParaRPr lang="en-US" sz="2050" dirty="0"/>
          </a:p>
        </p:txBody>
      </p:sp>
      <p:sp>
        <p:nvSpPr>
          <p:cNvPr id="29" name="Text 23"/>
          <p:cNvSpPr/>
          <p:nvPr/>
        </p:nvSpPr>
        <p:spPr>
          <a:xfrm>
            <a:off x="1532453" y="11738848"/>
            <a:ext cx="11799570" cy="2717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Grow reach without losing exclusivity or diluting brand positioning.</a:t>
            </a:r>
            <a:endParaRPr lang="en-US" sz="1650" dirty="0"/>
          </a:p>
        </p:txBody>
      </p:sp>
      <p:sp>
        <p:nvSpPr>
          <p:cNvPr id="30" name="Shape 24"/>
          <p:cNvSpPr/>
          <p:nvPr/>
        </p:nvSpPr>
        <p:spPr>
          <a:xfrm>
            <a:off x="1298377" y="12260705"/>
            <a:ext cx="12033647" cy="33933"/>
          </a:xfrm>
          <a:prstGeom prst="rect">
            <a:avLst/>
          </a:prstGeom>
          <a:solidFill>
            <a:srgbClr val="D4D4D1">
              <a:alpha val="50000"/>
            </a:srgbClr>
          </a:solidFill>
        </p:spPr>
      </p:sp>
      <p:sp>
        <p:nvSpPr>
          <p:cNvPr id="31" name="Text 25"/>
          <p:cNvSpPr/>
          <p:nvPr/>
        </p:nvSpPr>
        <p:spPr>
          <a:xfrm>
            <a:off x="1298377" y="12487632"/>
            <a:ext cx="12033647" cy="10548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3F3F2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Become one of Kenya's TOP25 recognized hotels or restaurants</a:t>
            </a:r>
            <a:endParaRPr lang="en-US" sz="3300" dirty="0"/>
          </a:p>
        </p:txBody>
      </p:sp>
      <p:sp>
        <p:nvSpPr>
          <p:cNvPr id="32" name="Text 26"/>
          <p:cNvSpPr/>
          <p:nvPr/>
        </p:nvSpPr>
        <p:spPr>
          <a:xfrm>
            <a:off x="1298377" y="13735526"/>
            <a:ext cx="12033647" cy="2717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Contact:</a:t>
            </a: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r>
              <a:rPr lang="en-US" sz="1650" u="sng" dirty="0">
                <a:solidFill>
                  <a:srgbClr val="FFBC8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caroline.mwangi@TOP25restaurants.com</a:t>
            </a:r>
            <a:endParaRPr lang="en-US" sz="1650" dirty="0"/>
          </a:p>
        </p:txBody>
      </p:sp>
      <p:sp>
        <p:nvSpPr>
          <p:cNvPr id="33" name="Text 27"/>
          <p:cNvSpPr/>
          <p:nvPr/>
        </p:nvSpPr>
        <p:spPr>
          <a:xfrm>
            <a:off x="1298377" y="14151888"/>
            <a:ext cx="12033647" cy="2717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Websites:</a:t>
            </a: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r>
              <a:rPr lang="en-US" sz="1650" u="sng" dirty="0">
                <a:solidFill>
                  <a:srgbClr val="FFBC8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TOP25Hotels.com</a:t>
            </a:r>
            <a:r>
              <a:rPr lang="en-US" sz="1650" dirty="0">
                <a:solidFill>
                  <a:srgbClr val="D4D4D1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| </a:t>
            </a:r>
            <a:r>
              <a:rPr lang="en-US" sz="1650" u="sng" dirty="0">
                <a:solidFill>
                  <a:srgbClr val="FFBC8F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TOP25Restaurants.com</a:t>
            </a:r>
            <a:endParaRPr lang="en-US" sz="1650" dirty="0"/>
          </a:p>
        </p:txBody>
      </p:sp>
      <p:sp>
        <p:nvSpPr>
          <p:cNvPr id="34" name="Text 28"/>
          <p:cNvSpPr/>
          <p:nvPr/>
        </p:nvSpPr>
        <p:spPr>
          <a:xfrm>
            <a:off x="1298377" y="14616589"/>
            <a:ext cx="12033647" cy="263747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350"/>
              </a:lnSpc>
              <a:buNone/>
            </a:pPr>
            <a:r>
              <a:rPr lang="en-US" sz="8300" dirty="0">
                <a:solidFill>
                  <a:srgbClr val="FFBC8F"/>
                </a:solidFill>
                <a:latin typeface="IBM Plex Sans Medium" panose="020B0803050203000203" pitchFamily="34" charset="0"/>
                <a:ea typeface="IBM Plex Sans Medium" panose="020B0803050203000203" pitchFamily="34" charset="-122"/>
                <a:cs typeface="IBM Plex Sans Medium" panose="020B0803050203000203" pitchFamily="34" charset="-120"/>
              </a:rPr>
              <a:t>Be Seen. Be Trusted. Be TOP25</a:t>
            </a:r>
            <a:endParaRPr lang="en-US" sz="8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3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4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5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6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7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8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9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0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1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2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3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4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5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6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7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8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19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0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1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2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3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ags/tag24.xml><?xml version="1.0" encoding="utf-8"?>
<p:tagLst xmlns:p="http://schemas.openxmlformats.org/presentationml/2006/main">
  <p:tag name="KSO_WM_DIAGRAM_VIRTUALLY_FRAME" val="{&quot;height&quot;:932.9437007874014,&quot;left&quot;:106.31251968503936,&quot;top&quot;:192.99377952755907,&quot;width&quot;:939.3750393700788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4515</Words>
  <Application>WPS Presentation</Application>
  <PresentationFormat>On-screen Show (16:9)</PresentationFormat>
  <Paragraphs>193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宋体</vt:lpstr>
      <vt:lpstr>Wingdings</vt:lpstr>
      <vt:lpstr>IBM Plex Sans Medium</vt:lpstr>
      <vt:lpstr>IBM Plex Sans Medium</vt:lpstr>
      <vt:lpstr>IBM Plex Sans Medium</vt:lpstr>
      <vt:lpstr>Roboto</vt:lpstr>
      <vt:lpstr>Roboto</vt:lpstr>
      <vt:lpstr>Roboto</vt:lpstr>
      <vt:lpstr>IBM Plex Sans Light</vt:lpstr>
      <vt:lpstr>Segoe Print</vt:lpstr>
      <vt:lpstr>IBM Plex Sans Light</vt:lpstr>
      <vt:lpstr>IBM Plex Sans Light</vt:lpstr>
      <vt:lpstr>Calibri</vt:lpstr>
      <vt:lpstr>微软雅黑</vt:lpstr>
      <vt:lpstr>Arial Unicode MS</vt:lpstr>
      <vt:lpstr>MingLiU-ExtB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Hiển Nguyễn Ngọc</cp:lastModifiedBy>
  <cp:revision>2</cp:revision>
  <dcterms:created xsi:type="dcterms:W3CDTF">2026-02-25T12:23:00Z</dcterms:created>
  <dcterms:modified xsi:type="dcterms:W3CDTF">2026-02-25T14:51:06Z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5B2AFB792031443FB26BD7F85FB5AC28_12</vt:lpwstr>
  </property>
  <property fmtid="{D5CDD505-2E9C-101B-9397-08002B2CF9AE}" pid="3" name="KSOProductBuildVer">
    <vt:lpwstr>1033-12.2.0.23196</vt:lpwstr>
  </property>
</Properties>
</file>